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7" r:id="rId5"/>
    <p:sldId id="268" r:id="rId6"/>
    <p:sldId id="269" r:id="rId7"/>
    <p:sldId id="270" r:id="rId8"/>
    <p:sldId id="272" r:id="rId9"/>
    <p:sldId id="273" r:id="rId10"/>
    <p:sldId id="274" r:id="rId11"/>
    <p:sldId id="275" r:id="rId12"/>
    <p:sldId id="277" r:id="rId13"/>
    <p:sldId id="278" r:id="rId14"/>
    <p:sldId id="280" r:id="rId15"/>
    <p:sldId id="281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39D04-F193-4328-B6D3-54D12FA069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F7462-3607-4E13-84EA-4F7E1CCFD4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B306-BE4F-4CF5-8101-4786E3C6C3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61278-7C26-423C-AB26-7B336397D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66700" y="180975"/>
            <a:ext cx="11658600" cy="6477000"/>
          </a:xfrm>
          <a:custGeom>
            <a:avLst/>
            <a:gdLst>
              <a:gd name="connsiteX0" fmla="*/ 0 w 11658600"/>
              <a:gd name="connsiteY0" fmla="*/ 0 h 6477000"/>
              <a:gd name="connsiteX1" fmla="*/ 11658600 w 11658600"/>
              <a:gd name="connsiteY1" fmla="*/ 0 h 6477000"/>
              <a:gd name="connsiteX2" fmla="*/ 11658600 w 11658600"/>
              <a:gd name="connsiteY2" fmla="*/ 6477000 h 6477000"/>
              <a:gd name="connsiteX3" fmla="*/ 0 w 11658600"/>
              <a:gd name="connsiteY3" fmla="*/ 647700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58600" h="6477000">
                <a:moveTo>
                  <a:pt x="0" y="0"/>
                </a:moveTo>
                <a:lnTo>
                  <a:pt x="11658600" y="0"/>
                </a:lnTo>
                <a:lnTo>
                  <a:pt x="11658600" y="6477000"/>
                </a:lnTo>
                <a:lnTo>
                  <a:pt x="0" y="6477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0C919-4259-44D8-9515-E071E808E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086FE-13CF-45F4-9E4D-544AD019AE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rot="10800000">
            <a:off x="9056914" y="-1"/>
            <a:ext cx="3135085" cy="3062512"/>
          </a:xfrm>
          <a:prstGeom prst="rtTriangle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2720040" flipV="1">
            <a:off x="7927281" y="-358237"/>
            <a:ext cx="3334031" cy="1813117"/>
          </a:xfrm>
          <a:custGeom>
            <a:avLst/>
            <a:gdLst>
              <a:gd name="connsiteX0" fmla="*/ 0 w 3334031"/>
              <a:gd name="connsiteY0" fmla="*/ 0 h 1813117"/>
              <a:gd name="connsiteX1" fmla="*/ 1792101 w 3334031"/>
              <a:gd name="connsiteY1" fmla="*/ 1813117 h 1813117"/>
              <a:gd name="connsiteX2" fmla="*/ 2605621 w 3334031"/>
              <a:gd name="connsiteY2" fmla="*/ 1813117 h 1813117"/>
              <a:gd name="connsiteX3" fmla="*/ 3334025 w 3334031"/>
              <a:gd name="connsiteY3" fmla="*/ 904126 h 1813117"/>
              <a:gd name="connsiteX4" fmla="*/ 2595140 w 3334031"/>
              <a:gd name="connsiteY4" fmla="*/ 46393 h 1813117"/>
              <a:gd name="connsiteX5" fmla="*/ 300843 w 3334031"/>
              <a:gd name="connsiteY5" fmla="*/ 3145 h 181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34031" h="1813117">
                <a:moveTo>
                  <a:pt x="0" y="0"/>
                </a:moveTo>
                <a:lnTo>
                  <a:pt x="1792101" y="1813117"/>
                </a:lnTo>
                <a:lnTo>
                  <a:pt x="2605621" y="1813117"/>
                </a:lnTo>
                <a:cubicBezTo>
                  <a:pt x="3007868" y="1813117"/>
                  <a:pt x="3335702" y="1198539"/>
                  <a:pt x="3334025" y="904126"/>
                </a:cubicBezTo>
                <a:cubicBezTo>
                  <a:pt x="3332348" y="609715"/>
                  <a:pt x="3059013" y="26193"/>
                  <a:pt x="2595140" y="46393"/>
                </a:cubicBezTo>
                <a:cubicBezTo>
                  <a:pt x="1827485" y="46393"/>
                  <a:pt x="1065609" y="17561"/>
                  <a:pt x="300843" y="3145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2506402" flipV="1">
            <a:off x="2176314" y="5845604"/>
            <a:ext cx="2305277" cy="1211718"/>
          </a:xfrm>
          <a:custGeom>
            <a:avLst/>
            <a:gdLst>
              <a:gd name="connsiteX0" fmla="*/ 238048 w 2305277"/>
              <a:gd name="connsiteY0" fmla="*/ 1078273 h 1211718"/>
              <a:gd name="connsiteX1" fmla="*/ 489884 w 2305277"/>
              <a:gd name="connsiteY1" fmla="*/ 1211718 h 1211718"/>
              <a:gd name="connsiteX2" fmla="*/ 2123039 w 2305277"/>
              <a:gd name="connsiteY2" fmla="*/ 1165649 h 1211718"/>
              <a:gd name="connsiteX3" fmla="*/ 2284646 w 2305277"/>
              <a:gd name="connsiteY3" fmla="*/ 1108411 h 1211718"/>
              <a:gd name="connsiteX4" fmla="*/ 2305277 w 2305277"/>
              <a:gd name="connsiteY4" fmla="*/ 1090361 h 1211718"/>
              <a:gd name="connsiteX5" fmla="*/ 1084633 w 2305277"/>
              <a:gd name="connsiteY5" fmla="*/ 0 h 1211718"/>
              <a:gd name="connsiteX6" fmla="*/ 431961 w 2305277"/>
              <a:gd name="connsiteY6" fmla="*/ 7394 h 1211718"/>
              <a:gd name="connsiteX7" fmla="*/ 315 w 2305277"/>
              <a:gd name="connsiteY7" fmla="*/ 622689 h 1211718"/>
              <a:gd name="connsiteX8" fmla="*/ 238048 w 2305277"/>
              <a:gd name="connsiteY8" fmla="*/ 1078273 h 12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5277" h="1211718">
                <a:moveTo>
                  <a:pt x="238048" y="1078273"/>
                </a:moveTo>
                <a:cubicBezTo>
                  <a:pt x="316282" y="1157114"/>
                  <a:pt x="404991" y="1211718"/>
                  <a:pt x="489884" y="1211718"/>
                </a:cubicBezTo>
                <a:cubicBezTo>
                  <a:pt x="1065924" y="1211718"/>
                  <a:pt x="1546999" y="1165649"/>
                  <a:pt x="2123039" y="1165649"/>
                </a:cubicBezTo>
                <a:cubicBezTo>
                  <a:pt x="2179634" y="1165649"/>
                  <a:pt x="2234357" y="1143980"/>
                  <a:pt x="2284646" y="1108411"/>
                </a:cubicBezTo>
                <a:lnTo>
                  <a:pt x="2305277" y="1090361"/>
                </a:lnTo>
                <a:lnTo>
                  <a:pt x="1084633" y="0"/>
                </a:lnTo>
                <a:lnTo>
                  <a:pt x="431961" y="7394"/>
                </a:lnTo>
                <a:cubicBezTo>
                  <a:pt x="205580" y="7394"/>
                  <a:pt x="-9358" y="421958"/>
                  <a:pt x="315" y="622689"/>
                </a:cubicBezTo>
                <a:cubicBezTo>
                  <a:pt x="6361" y="748146"/>
                  <a:pt x="107657" y="946871"/>
                  <a:pt x="238048" y="1078273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2506402" flipV="1">
            <a:off x="-325813" y="5220728"/>
            <a:ext cx="3645094" cy="2541157"/>
          </a:xfrm>
          <a:custGeom>
            <a:avLst/>
            <a:gdLst>
              <a:gd name="connsiteX0" fmla="*/ 581528 w 3645094"/>
              <a:gd name="connsiteY0" fmla="*/ 2211480 h 2541157"/>
              <a:gd name="connsiteX1" fmla="*/ 1108569 w 3645094"/>
              <a:gd name="connsiteY1" fmla="*/ 2541157 h 2541157"/>
              <a:gd name="connsiteX2" fmla="*/ 3497403 w 3645094"/>
              <a:gd name="connsiteY2" fmla="*/ 2455454 h 2541157"/>
              <a:gd name="connsiteX3" fmla="*/ 3626843 w 3645094"/>
              <a:gd name="connsiteY3" fmla="*/ 2419392 h 2541157"/>
              <a:gd name="connsiteX4" fmla="*/ 3645094 w 3645094"/>
              <a:gd name="connsiteY4" fmla="*/ 2406911 h 2541157"/>
              <a:gd name="connsiteX5" fmla="*/ 950590 w 3645094"/>
              <a:gd name="connsiteY5" fmla="*/ 0 h 2541157"/>
              <a:gd name="connsiteX6" fmla="*/ 13670 w 3645094"/>
              <a:gd name="connsiteY6" fmla="*/ 1048870 h 2541157"/>
              <a:gd name="connsiteX7" fmla="*/ 9336 w 3645094"/>
              <a:gd name="connsiteY7" fmla="*/ 1073227 h 2541157"/>
              <a:gd name="connsiteX8" fmla="*/ 904 w 3645094"/>
              <a:gd name="connsiteY8" fmla="*/ 1227599 h 2541157"/>
              <a:gd name="connsiteX9" fmla="*/ 581528 w 3645094"/>
              <a:gd name="connsiteY9" fmla="*/ 2211480 h 2541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5094" h="2541157">
                <a:moveTo>
                  <a:pt x="581528" y="2211480"/>
                </a:moveTo>
                <a:cubicBezTo>
                  <a:pt x="760564" y="2378839"/>
                  <a:pt x="951659" y="2503662"/>
                  <a:pt x="1108569" y="2541157"/>
                </a:cubicBezTo>
                <a:cubicBezTo>
                  <a:pt x="2005093" y="2541157"/>
                  <a:pt x="2600879" y="2455454"/>
                  <a:pt x="3497403" y="2455454"/>
                </a:cubicBezTo>
                <a:cubicBezTo>
                  <a:pt x="3541444" y="2455454"/>
                  <a:pt x="3584757" y="2442670"/>
                  <a:pt x="3626843" y="2419392"/>
                </a:cubicBezTo>
                <a:lnTo>
                  <a:pt x="3645094" y="2406911"/>
                </a:lnTo>
                <a:lnTo>
                  <a:pt x="950590" y="0"/>
                </a:lnTo>
                <a:lnTo>
                  <a:pt x="13670" y="1048870"/>
                </a:lnTo>
                <a:lnTo>
                  <a:pt x="9336" y="1073227"/>
                </a:lnTo>
                <a:cubicBezTo>
                  <a:pt x="1365" y="1129466"/>
                  <a:pt x="-1695" y="1181420"/>
                  <a:pt x="904" y="1227599"/>
                </a:cubicBezTo>
                <a:cubicBezTo>
                  <a:pt x="18231" y="1535464"/>
                  <a:pt x="283133" y="1932550"/>
                  <a:pt x="581528" y="2211480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4412308" y="2164190"/>
            <a:ext cx="3285719" cy="403972"/>
          </a:xfrm>
          <a:custGeom>
            <a:avLst/>
            <a:gdLst>
              <a:gd name="connsiteX0" fmla="*/ 273848 w 3909054"/>
              <a:gd name="connsiteY0" fmla="*/ 0 h 403972"/>
              <a:gd name="connsiteX1" fmla="*/ 1165806 w 3909054"/>
              <a:gd name="connsiteY1" fmla="*/ 0 h 403972"/>
              <a:gd name="connsiteX2" fmla="*/ 1428343 w 3909054"/>
              <a:gd name="connsiteY2" fmla="*/ 0 h 403972"/>
              <a:gd name="connsiteX3" fmla="*/ 1588753 w 3909054"/>
              <a:gd name="connsiteY3" fmla="*/ 0 h 403972"/>
              <a:gd name="connsiteX4" fmla="*/ 2320301 w 3909054"/>
              <a:gd name="connsiteY4" fmla="*/ 0 h 403972"/>
              <a:gd name="connsiteX5" fmla="*/ 2480711 w 3909054"/>
              <a:gd name="connsiteY5" fmla="*/ 0 h 403972"/>
              <a:gd name="connsiteX6" fmla="*/ 2743248 w 3909054"/>
              <a:gd name="connsiteY6" fmla="*/ 0 h 403972"/>
              <a:gd name="connsiteX7" fmla="*/ 3635206 w 3909054"/>
              <a:gd name="connsiteY7" fmla="*/ 0 h 403972"/>
              <a:gd name="connsiteX8" fmla="*/ 3909054 w 3909054"/>
              <a:gd name="connsiteY8" fmla="*/ 201986 h 403972"/>
              <a:gd name="connsiteX9" fmla="*/ 3635206 w 3909054"/>
              <a:gd name="connsiteY9" fmla="*/ 403972 h 403972"/>
              <a:gd name="connsiteX10" fmla="*/ 2743248 w 3909054"/>
              <a:gd name="connsiteY10" fmla="*/ 403972 h 403972"/>
              <a:gd name="connsiteX11" fmla="*/ 2480711 w 3909054"/>
              <a:gd name="connsiteY11" fmla="*/ 403972 h 403972"/>
              <a:gd name="connsiteX12" fmla="*/ 2320301 w 3909054"/>
              <a:gd name="connsiteY12" fmla="*/ 403972 h 403972"/>
              <a:gd name="connsiteX13" fmla="*/ 1588753 w 3909054"/>
              <a:gd name="connsiteY13" fmla="*/ 403972 h 403972"/>
              <a:gd name="connsiteX14" fmla="*/ 1428343 w 3909054"/>
              <a:gd name="connsiteY14" fmla="*/ 403972 h 403972"/>
              <a:gd name="connsiteX15" fmla="*/ 1165806 w 3909054"/>
              <a:gd name="connsiteY15" fmla="*/ 403972 h 403972"/>
              <a:gd name="connsiteX16" fmla="*/ 273848 w 3909054"/>
              <a:gd name="connsiteY16" fmla="*/ 403972 h 403972"/>
              <a:gd name="connsiteX17" fmla="*/ 0 w 3909054"/>
              <a:gd name="connsiteY17" fmla="*/ 201986 h 403972"/>
              <a:gd name="connsiteX18" fmla="*/ 273848 w 3909054"/>
              <a:gd name="connsiteY18" fmla="*/ 0 h 40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09054" h="403972">
                <a:moveTo>
                  <a:pt x="273848" y="0"/>
                </a:moveTo>
                <a:lnTo>
                  <a:pt x="1165806" y="0"/>
                </a:lnTo>
                <a:lnTo>
                  <a:pt x="1428343" y="0"/>
                </a:lnTo>
                <a:lnTo>
                  <a:pt x="1588753" y="0"/>
                </a:lnTo>
                <a:lnTo>
                  <a:pt x="2320301" y="0"/>
                </a:lnTo>
                <a:lnTo>
                  <a:pt x="2480711" y="0"/>
                </a:lnTo>
                <a:lnTo>
                  <a:pt x="2743248" y="0"/>
                </a:lnTo>
                <a:lnTo>
                  <a:pt x="3635206" y="0"/>
                </a:lnTo>
                <a:cubicBezTo>
                  <a:pt x="3786433" y="0"/>
                  <a:pt x="3909054" y="90426"/>
                  <a:pt x="3909054" y="201986"/>
                </a:cubicBezTo>
                <a:cubicBezTo>
                  <a:pt x="3909054" y="313546"/>
                  <a:pt x="3786433" y="403972"/>
                  <a:pt x="3635206" y="403972"/>
                </a:cubicBezTo>
                <a:lnTo>
                  <a:pt x="2743248" y="403972"/>
                </a:lnTo>
                <a:lnTo>
                  <a:pt x="2480711" y="403972"/>
                </a:lnTo>
                <a:lnTo>
                  <a:pt x="2320301" y="403972"/>
                </a:lnTo>
                <a:lnTo>
                  <a:pt x="1588753" y="403972"/>
                </a:lnTo>
                <a:lnTo>
                  <a:pt x="1428343" y="403972"/>
                </a:lnTo>
                <a:lnTo>
                  <a:pt x="1165806" y="403972"/>
                </a:lnTo>
                <a:lnTo>
                  <a:pt x="273848" y="403972"/>
                </a:lnTo>
                <a:cubicBezTo>
                  <a:pt x="122621" y="403972"/>
                  <a:pt x="0" y="313546"/>
                  <a:pt x="0" y="201986"/>
                </a:cubicBezTo>
                <a:cubicBezTo>
                  <a:pt x="0" y="90426"/>
                  <a:pt x="122621" y="0"/>
                  <a:pt x="27384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2500" spc="1000" dirty="0"/>
              <a:t>LIUYUSHENG</a:t>
            </a:r>
            <a:endParaRPr lang="en-US" altLang="zh-CN" kern="2500" spc="1000" dirty="0"/>
          </a:p>
        </p:txBody>
      </p:sp>
      <p:sp>
        <p:nvSpPr>
          <p:cNvPr id="4" name="文本框 3"/>
          <p:cNvSpPr txBox="1"/>
          <p:nvPr/>
        </p:nvSpPr>
        <p:spPr>
          <a:xfrm>
            <a:off x="4022725" y="2693035"/>
            <a:ext cx="4039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577FA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600" b="1" dirty="0" smtClean="0">
                <a:solidFill>
                  <a:srgbClr val="577FA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r>
              <a:rPr lang="zh-CN" altLang="en-US" sz="3600" b="1" dirty="0" smtClean="0">
                <a:solidFill>
                  <a:srgbClr val="577FA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高可用方案</a:t>
            </a:r>
            <a:endParaRPr lang="zh-CN" altLang="en-US" sz="3600" b="1" dirty="0" smtClean="0">
              <a:solidFill>
                <a:srgbClr val="577FA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271719" y="3447045"/>
            <a:ext cx="115200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2060">
                    <a:lumMod val="97000"/>
                  </a:srgbClr>
                </a:gs>
                <a:gs pos="28000">
                  <a:schemeClr val="accent5">
                    <a:lumMod val="50000"/>
                  </a:schemeClr>
                </a:gs>
                <a:gs pos="62000">
                  <a:srgbClr val="A9BCD1"/>
                </a:gs>
                <a:gs pos="100000">
                  <a:srgbClr val="A9BCD1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069757" y="3401152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4741404" y="3447045"/>
            <a:ext cx="115200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2060">
                    <a:lumMod val="97000"/>
                  </a:srgbClr>
                </a:gs>
                <a:gs pos="28000">
                  <a:schemeClr val="accent5">
                    <a:lumMod val="50000"/>
                  </a:schemeClr>
                </a:gs>
                <a:gs pos="62000">
                  <a:srgbClr val="A9BCD1"/>
                </a:gs>
                <a:gs pos="100000">
                  <a:srgbClr val="A9BCD1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065780" y="5012055"/>
            <a:ext cx="6203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kern="1500" spc="800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浙江大学</a:t>
            </a:r>
            <a:r>
              <a:rPr lang="en-US" altLang="zh-CN" sz="2000" kern="1500" spc="800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-</a:t>
            </a:r>
            <a:r>
              <a:rPr lang="zh-CN" altLang="en-US" sz="2000" kern="1500" spc="800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中移在线联合实验室</a:t>
            </a:r>
            <a:endParaRPr lang="zh-CN" altLang="en-US" sz="2000" kern="1500" spc="800" dirty="0">
              <a:solidFill>
                <a:srgbClr val="00206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email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5673" y="-477485"/>
            <a:ext cx="2482962" cy="2482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2720" cy="5812155"/>
          </a:xfrm>
        </p:spPr>
        <p:txBody>
          <a:bodyPr>
            <a:normAutofit fontScale="90000"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应用场景：</a:t>
            </a:r>
            <a:br>
              <a:rPr lang="zh-CN" altLang="en-US" sz="2800"/>
            </a:br>
            <a:br>
              <a:rPr lang="zh-CN" altLang="en-US" sz="2800"/>
            </a:br>
            <a:r>
              <a:rPr lang="zh-CN" altLang="en-US" sz="2800"/>
              <a:t>Redis Cluster是社区版推出的Redis分布式集群解决方案，主要解决Redis分布式方面的需求，比如，当遇到单机内存，并发和流量等瓶颈的时候，Redis Cluster能起到很好的负载均衡的目的。Redis Cluster集群节点最小配置6个节点以上（3主3从），其中主节点提供读写操作，从节点作为备用节点，不提供请求，只作为故障转移使用。Redis Cluster采用虚拟槽分区，所有的键根据哈希函数映射到0～16383个整数槽内，每个节点负责维护一部分槽以及槽所印映射的键值数据。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4265" y="365125"/>
            <a:ext cx="5169535" cy="5812155"/>
          </a:xfrm>
        </p:spPr>
        <p:txBody>
          <a:bodyPr>
            <a:normAutofit lnSpcReduction="10000"/>
          </a:bodyPr>
          <a:p>
            <a:endParaRPr lang="zh-CN" altLang="en-US" sz="2400" b="1"/>
          </a:p>
          <a:p>
            <a:r>
              <a:rPr lang="zh-CN" altLang="en-US" sz="2000" b="1"/>
              <a:t>优点： </a:t>
            </a:r>
            <a:endParaRPr lang="zh-CN" altLang="en-US" sz="20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/>
              <a:t>无中心架构； 可动态调整数据分布； 可扩展性：节点可动态添加或删除； 高可用性：部分节点不可用时，集群仍可用。用投票机制完成Slave到Master的角色提升； 降低运维成本，提高系统的扩展性和可用性。</a:t>
            </a:r>
            <a:endParaRPr lang="zh-CN" altLang="en-US" sz="2000"/>
          </a:p>
          <a:p>
            <a:r>
              <a:rPr lang="zh-CN" altLang="en-US" sz="2000" b="1"/>
              <a:t>缺点</a:t>
            </a:r>
            <a:r>
              <a:rPr lang="zh-CN" altLang="en-US" sz="1900" b="1"/>
              <a:t>： </a:t>
            </a:r>
            <a:endParaRPr lang="zh-CN" altLang="en-US" sz="2000" b="1"/>
          </a:p>
          <a:p>
            <a:pPr marL="0" algn="l">
              <a:lnSpc>
                <a:spcPct val="110000"/>
              </a:lnSpc>
              <a:buNone/>
            </a:pPr>
            <a:r>
              <a:rPr lang="zh-CN" altLang="en-US" sz="2000" b="1"/>
              <a:t>  </a:t>
            </a:r>
            <a:r>
              <a:rPr lang="zh-CN" altLang="en-US" sz="2000"/>
              <a:t>Client实现复杂，驱动要求实现Smart Client，缓存slots mapping信息并及时更新，提高了开发难度，客户端的不成熟影响业务的稳定性。目前仅JedisCluster相对成熟，异常处理部分还不完善，比如常见的“max redirect exception”。 节点会因为某些原因发生阻塞（阻塞时间大于clutser-node-timeout），被判断下线，这种failover是没有必要的。 数据通过异步复制，不保证数据的强一致性。 </a:t>
            </a:r>
            <a:endParaRPr lang="zh-CN" altLang="en-US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Redis自研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内容占位符 3" descr="z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3235" y="1278890"/>
            <a:ext cx="8134350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2720" cy="5812155"/>
          </a:xfrm>
        </p:spPr>
        <p:txBody>
          <a:bodyPr>
            <a:norm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应用场景：</a:t>
            </a:r>
            <a:br>
              <a:rPr lang="zh-CN" altLang="en-US" sz="2800"/>
            </a:br>
            <a:br>
              <a:rPr lang="zh-CN" altLang="en-US" sz="2800"/>
            </a:br>
            <a:r>
              <a:rPr lang="zh-CN" altLang="en-US" sz="2800"/>
              <a:t>Redis自研的高可用解决方案，主要体现在配置中心、故障探测和failover的处理机制上，通常需要根据企业业务的实际线上环境来定制化。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4265" y="365125"/>
            <a:ext cx="5169535" cy="5812155"/>
          </a:xfrm>
        </p:spPr>
        <p:txBody>
          <a:bodyPr>
            <a:normAutofit lnSpcReduction="10000"/>
          </a:bodyPr>
          <a:p>
            <a:endParaRPr lang="zh-CN" altLang="en-US" sz="24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r>
              <a:rPr lang="zh-CN" altLang="en-US" sz="2000" b="1"/>
              <a:t>优点： </a:t>
            </a:r>
            <a:endParaRPr lang="zh-CN" altLang="en-US" sz="20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/>
              <a:t>高可靠性、高可用性； 自主可控性高； 贴切业务实际需求，可缩性好，兼容性好。</a:t>
            </a:r>
            <a:endParaRPr lang="zh-CN" altLang="en-US" sz="2000"/>
          </a:p>
          <a:p>
            <a:r>
              <a:rPr lang="zh-CN" altLang="en-US" sz="2000" b="1"/>
              <a:t>缺点</a:t>
            </a:r>
            <a:r>
              <a:rPr lang="zh-CN" altLang="en-US" sz="1900" b="1"/>
              <a:t>： </a:t>
            </a:r>
            <a:endParaRPr lang="zh-CN" altLang="en-US" sz="2000" b="1"/>
          </a:p>
          <a:p>
            <a:pPr marL="0" algn="l">
              <a:lnSpc>
                <a:spcPct val="110000"/>
              </a:lnSpc>
              <a:buNone/>
            </a:pPr>
            <a:r>
              <a:rPr lang="zh-CN" altLang="en-US" sz="2000" b="1"/>
              <a:t>  </a:t>
            </a:r>
            <a:r>
              <a:rPr lang="zh-CN" altLang="en-US" sz="2000"/>
              <a:t>实现复杂，开发成本高； 需要建立配套的周边设施，如监控，域名服务，存储元数据信息的数据库等，维护成本高。 </a:t>
            </a:r>
            <a:endParaRPr lang="zh-CN" altLang="en-US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可行性方案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容器化Redis多副本（主从）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 sz="2400"/>
              <a:t>进度完成：搭建部署完成完成一部分验证测试工作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下一步：进一步验证多</a:t>
            </a:r>
            <a:r>
              <a:rPr lang="en-US" altLang="zh-CN" sz="2400"/>
              <a:t>master</a:t>
            </a:r>
            <a:r>
              <a:rPr lang="zh-CN" altLang="en-US" sz="2400"/>
              <a:t>节点可行性</a:t>
            </a:r>
            <a:endParaRPr lang="zh-CN" altLang="en-US" sz="2000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>
                <a:sym typeface="+mn-ea"/>
              </a:rPr>
              <a:t> 容器化Redis Cluster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进度完成：搭建部署完成，保证数据节点关联正常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下一步：进一步验证意外场景下容器化集群的高可用性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占位符 36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email"/>
          <a:srcRect/>
          <a:stretch>
            <a:fillRect/>
          </a:stretch>
        </p:blipFill>
        <p:spPr>
          <a:xfrm>
            <a:off x="-279007" y="0"/>
            <a:ext cx="12471007" cy="6928337"/>
          </a:xfrm>
        </p:spPr>
      </p:pic>
      <p:sp>
        <p:nvSpPr>
          <p:cNvPr id="25" name="Freeform 324"/>
          <p:cNvSpPr/>
          <p:nvPr/>
        </p:nvSpPr>
        <p:spPr bwMode="auto">
          <a:xfrm>
            <a:off x="6095995" y="4905644"/>
            <a:ext cx="47813" cy="53124"/>
          </a:xfrm>
          <a:custGeom>
            <a:avLst/>
            <a:gdLst>
              <a:gd name="T0" fmla="*/ 2 w 9"/>
              <a:gd name="T1" fmla="*/ 10 h 10"/>
              <a:gd name="T2" fmla="*/ 0 w 9"/>
              <a:gd name="T3" fmla="*/ 8 h 10"/>
              <a:gd name="T4" fmla="*/ 0 w 9"/>
              <a:gd name="T5" fmla="*/ 8 h 10"/>
              <a:gd name="T6" fmla="*/ 6 w 9"/>
              <a:gd name="T7" fmla="*/ 0 h 10"/>
              <a:gd name="T8" fmla="*/ 7 w 9"/>
              <a:gd name="T9" fmla="*/ 0 h 10"/>
              <a:gd name="T10" fmla="*/ 9 w 9"/>
              <a:gd name="T11" fmla="*/ 1 h 10"/>
              <a:gd name="T12" fmla="*/ 9 w 9"/>
              <a:gd name="T13" fmla="*/ 2 h 10"/>
              <a:gd name="T14" fmla="*/ 3 w 9"/>
              <a:gd name="T15" fmla="*/ 10 h 10"/>
              <a:gd name="T16" fmla="*/ 2 w 9"/>
              <a:gd name="T17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0">
                <a:moveTo>
                  <a:pt x="2" y="10"/>
                </a:moveTo>
                <a:lnTo>
                  <a:pt x="0" y="8"/>
                </a:lnTo>
                <a:lnTo>
                  <a:pt x="0" y="8"/>
                </a:lnTo>
                <a:lnTo>
                  <a:pt x="6" y="0"/>
                </a:lnTo>
                <a:lnTo>
                  <a:pt x="7" y="0"/>
                </a:lnTo>
                <a:lnTo>
                  <a:pt x="9" y="1"/>
                </a:lnTo>
                <a:lnTo>
                  <a:pt x="9" y="2"/>
                </a:lnTo>
                <a:lnTo>
                  <a:pt x="3" y="10"/>
                </a:lnTo>
                <a:lnTo>
                  <a:pt x="2" y="1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326"/>
          <p:cNvSpPr/>
          <p:nvPr/>
        </p:nvSpPr>
        <p:spPr bwMode="auto">
          <a:xfrm>
            <a:off x="5235383" y="4820646"/>
            <a:ext cx="79688" cy="84999"/>
          </a:xfrm>
          <a:custGeom>
            <a:avLst/>
            <a:gdLst>
              <a:gd name="T0" fmla="*/ 16 w 21"/>
              <a:gd name="T1" fmla="*/ 6 h 22"/>
              <a:gd name="T2" fmla="*/ 6 w 21"/>
              <a:gd name="T3" fmla="*/ 17 h 22"/>
              <a:gd name="T4" fmla="*/ 4 w 21"/>
              <a:gd name="T5" fmla="*/ 15 h 22"/>
              <a:gd name="T6" fmla="*/ 15 w 21"/>
              <a:gd name="T7" fmla="*/ 5 h 22"/>
              <a:gd name="T8" fmla="*/ 16 w 21"/>
              <a:gd name="T9" fmla="*/ 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2">
                <a:moveTo>
                  <a:pt x="16" y="6"/>
                </a:moveTo>
                <a:cubicBezTo>
                  <a:pt x="21" y="14"/>
                  <a:pt x="13" y="22"/>
                  <a:pt x="6" y="17"/>
                </a:cubicBezTo>
                <a:cubicBezTo>
                  <a:pt x="5" y="17"/>
                  <a:pt x="5" y="16"/>
                  <a:pt x="4" y="15"/>
                </a:cubicBezTo>
                <a:cubicBezTo>
                  <a:pt x="0" y="8"/>
                  <a:pt x="8" y="0"/>
                  <a:pt x="15" y="5"/>
                </a:cubicBezTo>
                <a:cubicBezTo>
                  <a:pt x="15" y="5"/>
                  <a:pt x="16" y="6"/>
                  <a:pt x="16" y="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330"/>
          <p:cNvSpPr/>
          <p:nvPr/>
        </p:nvSpPr>
        <p:spPr bwMode="auto">
          <a:xfrm>
            <a:off x="6988481" y="4841895"/>
            <a:ext cx="122187" cy="53124"/>
          </a:xfrm>
          <a:custGeom>
            <a:avLst/>
            <a:gdLst>
              <a:gd name="T0" fmla="*/ 11 w 23"/>
              <a:gd name="T1" fmla="*/ 0 h 10"/>
              <a:gd name="T2" fmla="*/ 0 w 23"/>
              <a:gd name="T3" fmla="*/ 10 h 10"/>
              <a:gd name="T4" fmla="*/ 23 w 23"/>
              <a:gd name="T5" fmla="*/ 10 h 10"/>
              <a:gd name="T6" fmla="*/ 11 w 23"/>
              <a:gd name="T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10">
                <a:moveTo>
                  <a:pt x="11" y="0"/>
                </a:moveTo>
                <a:lnTo>
                  <a:pt x="0" y="10"/>
                </a:lnTo>
                <a:lnTo>
                  <a:pt x="23" y="10"/>
                </a:lnTo>
                <a:lnTo>
                  <a:pt x="1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67331" y="0"/>
            <a:ext cx="5936342" cy="6928337"/>
          </a:xfrm>
          <a:prstGeom prst="rect">
            <a:avLst/>
          </a:prstGeom>
          <a:solidFill>
            <a:srgbClr val="475059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323"/>
          <p:cNvSpPr>
            <a:spLocks noEditPoints="1"/>
          </p:cNvSpPr>
          <p:nvPr/>
        </p:nvSpPr>
        <p:spPr bwMode="auto">
          <a:xfrm>
            <a:off x="6251436" y="4901607"/>
            <a:ext cx="95623" cy="100938"/>
          </a:xfrm>
          <a:custGeom>
            <a:avLst/>
            <a:gdLst>
              <a:gd name="T0" fmla="*/ 19 w 25"/>
              <a:gd name="T1" fmla="*/ 4 h 26"/>
              <a:gd name="T2" fmla="*/ 3 w 25"/>
              <a:gd name="T3" fmla="*/ 6 h 26"/>
              <a:gd name="T4" fmla="*/ 6 w 25"/>
              <a:gd name="T5" fmla="*/ 22 h 26"/>
              <a:gd name="T6" fmla="*/ 22 w 25"/>
              <a:gd name="T7" fmla="*/ 20 h 26"/>
              <a:gd name="T8" fmla="*/ 19 w 25"/>
              <a:gd name="T9" fmla="*/ 4 h 26"/>
              <a:gd name="T10" fmla="*/ 8 w 25"/>
              <a:gd name="T11" fmla="*/ 19 h 26"/>
              <a:gd name="T12" fmla="*/ 6 w 25"/>
              <a:gd name="T13" fmla="*/ 8 h 26"/>
              <a:gd name="T14" fmla="*/ 17 w 25"/>
              <a:gd name="T15" fmla="*/ 7 h 26"/>
              <a:gd name="T16" fmla="*/ 19 w 25"/>
              <a:gd name="T17" fmla="*/ 18 h 26"/>
              <a:gd name="T18" fmla="*/ 8 w 25"/>
              <a:gd name="T19" fmla="*/ 19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" h="26">
                <a:moveTo>
                  <a:pt x="19" y="4"/>
                </a:moveTo>
                <a:cubicBezTo>
                  <a:pt x="14" y="0"/>
                  <a:pt x="7" y="1"/>
                  <a:pt x="3" y="6"/>
                </a:cubicBezTo>
                <a:cubicBezTo>
                  <a:pt x="0" y="11"/>
                  <a:pt x="1" y="18"/>
                  <a:pt x="6" y="22"/>
                </a:cubicBezTo>
                <a:cubicBezTo>
                  <a:pt x="11" y="26"/>
                  <a:pt x="18" y="25"/>
                  <a:pt x="22" y="20"/>
                </a:cubicBezTo>
                <a:cubicBezTo>
                  <a:pt x="25" y="15"/>
                  <a:pt x="24" y="8"/>
                  <a:pt x="19" y="4"/>
                </a:cubicBezTo>
                <a:close/>
                <a:moveTo>
                  <a:pt x="8" y="19"/>
                </a:moveTo>
                <a:cubicBezTo>
                  <a:pt x="4" y="17"/>
                  <a:pt x="3" y="12"/>
                  <a:pt x="6" y="8"/>
                </a:cubicBezTo>
                <a:cubicBezTo>
                  <a:pt x="9" y="5"/>
                  <a:pt x="14" y="4"/>
                  <a:pt x="17" y="7"/>
                </a:cubicBezTo>
                <a:cubicBezTo>
                  <a:pt x="21" y="9"/>
                  <a:pt x="21" y="14"/>
                  <a:pt x="19" y="18"/>
                </a:cubicBezTo>
                <a:cubicBezTo>
                  <a:pt x="16" y="21"/>
                  <a:pt x="11" y="22"/>
                  <a:pt x="8" y="1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327"/>
          <p:cNvSpPr/>
          <p:nvPr/>
        </p:nvSpPr>
        <p:spPr bwMode="auto">
          <a:xfrm>
            <a:off x="5358950" y="4954732"/>
            <a:ext cx="116873" cy="58438"/>
          </a:xfrm>
          <a:custGeom>
            <a:avLst/>
            <a:gdLst>
              <a:gd name="T0" fmla="*/ 25 w 31"/>
              <a:gd name="T1" fmla="*/ 0 h 15"/>
              <a:gd name="T2" fmla="*/ 24 w 31"/>
              <a:gd name="T3" fmla="*/ 0 h 15"/>
              <a:gd name="T4" fmla="*/ 15 w 31"/>
              <a:gd name="T5" fmla="*/ 5 h 15"/>
              <a:gd name="T6" fmla="*/ 7 w 31"/>
              <a:gd name="T7" fmla="*/ 0 h 15"/>
              <a:gd name="T8" fmla="*/ 6 w 31"/>
              <a:gd name="T9" fmla="*/ 0 h 15"/>
              <a:gd name="T10" fmla="*/ 0 w 31"/>
              <a:gd name="T11" fmla="*/ 15 h 15"/>
              <a:gd name="T12" fmla="*/ 15 w 31"/>
              <a:gd name="T13" fmla="*/ 15 h 15"/>
              <a:gd name="T14" fmla="*/ 30 w 31"/>
              <a:gd name="T15" fmla="*/ 15 h 15"/>
              <a:gd name="T16" fmla="*/ 25 w 31"/>
              <a:gd name="T1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" h="15">
                <a:moveTo>
                  <a:pt x="25" y="0"/>
                </a:moveTo>
                <a:cubicBezTo>
                  <a:pt x="24" y="0"/>
                  <a:pt x="24" y="0"/>
                  <a:pt x="24" y="0"/>
                </a:cubicBezTo>
                <a:cubicBezTo>
                  <a:pt x="22" y="3"/>
                  <a:pt x="19" y="5"/>
                  <a:pt x="15" y="5"/>
                </a:cubicBezTo>
                <a:cubicBezTo>
                  <a:pt x="12" y="5"/>
                  <a:pt x="9" y="3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0" y="0"/>
                  <a:pt x="1" y="9"/>
                  <a:pt x="0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9"/>
                  <a:pt x="31" y="0"/>
                  <a:pt x="2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123274" y="3006735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cs typeface="+mn-ea"/>
                <a:sym typeface="+mn-lt"/>
              </a:rPr>
              <a:t>感谢聆听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TextBox 60"/>
          <p:cNvSpPr txBox="1"/>
          <p:nvPr/>
        </p:nvSpPr>
        <p:spPr>
          <a:xfrm>
            <a:off x="5235383" y="2702709"/>
            <a:ext cx="19906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765"/>
            <a:r>
              <a:rPr lang="en-US" sz="900" b="1" spc="150" dirty="0">
                <a:solidFill>
                  <a:schemeClr val="bg1"/>
                </a:solidFill>
                <a:cs typeface="+mn-ea"/>
                <a:sym typeface="+mn-lt"/>
              </a:rPr>
              <a:t>WRITE A TITLE IN THIS SECTION</a:t>
            </a:r>
            <a:endParaRPr lang="en-US" sz="1000" b="1" spc="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MGM - Cool Phoenix -  Inst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105275" y="-27813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000">
        <p:fade/>
      </p:transition>
    </mc:Choice>
    <mc:Fallback>
      <p:transition spd="med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1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 animBg="1"/>
      <p:bldP spid="33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Redis高可用技术解决方案总结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3200" b="1"/>
              <a:t>Redis</a:t>
            </a:r>
            <a:r>
              <a:rPr lang="zh-CN" altLang="en-US" sz="3200" b="1"/>
              <a:t>可用方案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Redis单副本</a:t>
            </a:r>
            <a:endParaRPr lang="zh-CN" altLang="en-US"/>
          </a:p>
          <a:p>
            <a:r>
              <a:rPr lang="zh-CN" altLang="en-US"/>
              <a:t>Redis多副本（主从）</a:t>
            </a:r>
            <a:endParaRPr lang="zh-CN" altLang="en-US"/>
          </a:p>
          <a:p>
            <a:r>
              <a:rPr lang="zh-CN" altLang="en-US"/>
              <a:t>Redis Sentinel（哨兵）</a:t>
            </a:r>
            <a:endParaRPr lang="zh-CN" altLang="en-US"/>
          </a:p>
          <a:p>
            <a:r>
              <a:rPr lang="zh-CN" altLang="en-US"/>
              <a:t>Redis Cluster</a:t>
            </a:r>
            <a:endParaRPr lang="zh-CN" altLang="en-US"/>
          </a:p>
          <a:p>
            <a:r>
              <a:rPr lang="zh-CN" altLang="en-US"/>
              <a:t>Redis自研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Redis单副本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内容占位符 3" descr="redis单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1365" y="2204085"/>
            <a:ext cx="812800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2720" cy="5812155"/>
          </a:xfrm>
        </p:spPr>
        <p:txBody>
          <a:bodyPr/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应用场景：</a:t>
            </a:r>
            <a:br>
              <a:rPr lang="zh-CN" altLang="en-US" sz="2800"/>
            </a:br>
            <a:br>
              <a:rPr lang="zh-CN" altLang="en-US" sz="2800"/>
            </a:br>
            <a:br>
              <a:rPr lang="zh-CN" altLang="en-US" sz="2800"/>
            </a:br>
            <a:r>
              <a:rPr lang="zh-CN" altLang="en-US" sz="2800"/>
              <a:t>Redis单副本Redis单副本，采用单个Redis节点部署架构，没有备用节点实时同步数据，不提供数据持久化和备份策略，适用于数据可靠性要求不高的纯缓存业务场景。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4265" y="365125"/>
            <a:ext cx="5169535" cy="5812155"/>
          </a:xfrm>
        </p:spPr>
        <p:txBody>
          <a:bodyPr>
            <a:normAutofit fontScale="80000"/>
          </a:bodyPr>
          <a:p>
            <a:endParaRPr lang="zh-CN" altLang="en-US" sz="2400" b="1"/>
          </a:p>
          <a:p>
            <a:r>
              <a:rPr lang="zh-CN" altLang="en-US" sz="2400" b="1"/>
              <a:t>优点：</a:t>
            </a:r>
            <a:r>
              <a:rPr lang="zh-CN" altLang="en-US" sz="2400"/>
              <a:t> </a:t>
            </a:r>
            <a:endParaRPr lang="zh-CN" alt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/>
              <a:t>   架构简单，部署方便； 高性价比：缓存使用时无需备用节点（单实例可用性可以用supervisor或crontab保证），当然为了满足业务的高可用性，也可以牺牲一个备用节点，但同时刻只有一个实例对外提供服务； 高性能。</a:t>
            </a:r>
            <a:endParaRPr lang="zh-CN" altLang="en-US" sz="2400"/>
          </a:p>
          <a:p>
            <a:r>
              <a:rPr lang="zh-CN" altLang="en-US" sz="2400" b="1"/>
              <a:t>缺点：</a:t>
            </a:r>
            <a:r>
              <a:rPr lang="zh-CN" altLang="en-US" sz="2400"/>
              <a:t> </a:t>
            </a:r>
            <a:endParaRPr lang="zh-CN" alt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/>
              <a:t>  不保证数据的可靠性； 在缓存使用，进程重启后，数据丢失，即使有备用的节点解决高可用性，但是仍然不能解决缓存预热问题，因此不适用于数据可靠性要求高的业务； 高性能受限于单核CPU的处理能力（Redis是单线程机制），CPU为主要瓶颈，所以适合操作命令简单，排序、计算较少的场景。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Redis多副本（主从）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内容占位符 3" descr="Redis多副本（主从）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1365" y="2394585"/>
            <a:ext cx="8128000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2720" cy="5812155"/>
          </a:xfrm>
        </p:spPr>
        <p:txBody>
          <a:bodyPr/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应用场景：</a:t>
            </a:r>
            <a:br>
              <a:rPr lang="zh-CN" altLang="en-US" sz="2800"/>
            </a:br>
            <a:br>
              <a:rPr lang="zh-CN" altLang="en-US" sz="2800"/>
            </a:br>
            <a:br>
              <a:rPr lang="zh-CN" altLang="en-US" sz="2800"/>
            </a:br>
            <a:r>
              <a:rPr lang="zh-CN" altLang="en-US" sz="2800"/>
              <a:t>Redis多副本，采用主从（replication）部署结构，相较于单副本而言最大的特点就是主从实例间数据实时同步，并且提供数据持久化和备份策略。主从实例部署在不同的物理服务器上，根据公司的基础环境配置，可以实现同时对外提供服务和读写分离策略。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4265" y="365125"/>
            <a:ext cx="5169535" cy="5812155"/>
          </a:xfrm>
        </p:spPr>
        <p:txBody>
          <a:bodyPr>
            <a:normAutofit lnSpcReduction="20000"/>
          </a:bodyPr>
          <a:p>
            <a:endParaRPr lang="zh-CN" altLang="en-US" sz="2400" b="1"/>
          </a:p>
          <a:p>
            <a:r>
              <a:rPr lang="zh-CN" altLang="en-US" sz="2000" b="1"/>
              <a:t>优点： </a:t>
            </a:r>
            <a:endParaRPr lang="zh-CN" altLang="en-US" sz="20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 b="1"/>
              <a:t>   </a:t>
            </a:r>
            <a:r>
              <a:rPr lang="zh-CN" altLang="en-US" sz="2000"/>
              <a:t>高可靠性：采用双机主备架构，开启数据持久化功能和配置合理的备份策略，能有效的解决数据误操作和数据异常丢失的问题； 读写分离策略：从节点可以扩展主库节点的读能力，有效应对大并发量的读操作。</a:t>
            </a:r>
            <a:endParaRPr lang="zh-CN" altLang="en-US" sz="2000" b="1"/>
          </a:p>
          <a:p>
            <a:r>
              <a:rPr lang="zh-CN" altLang="en-US" sz="2000" b="1"/>
              <a:t>缺点</a:t>
            </a:r>
            <a:r>
              <a:rPr lang="zh-CN" altLang="en-US" sz="1900" b="1"/>
              <a:t>： </a:t>
            </a:r>
            <a:endParaRPr lang="zh-CN" altLang="en-US" sz="2000" b="1"/>
          </a:p>
          <a:p>
            <a:pPr marL="0" algn="l">
              <a:lnSpc>
                <a:spcPct val="110000"/>
              </a:lnSpc>
              <a:buNone/>
            </a:pPr>
            <a:r>
              <a:rPr lang="zh-CN" altLang="en-US" sz="2000" b="1"/>
              <a:t>  </a:t>
            </a:r>
            <a:r>
              <a:rPr lang="zh-CN" altLang="en-US" sz="2000"/>
              <a:t>故障恢复复杂，需要手动将一个从节点晋升为主节点，整个过程需要人为干预，比较繁琐； 主库的写能力受到单机的限制，主库执行全量备份的同时可能会造成毫秒或秒级的卡顿；又由于COW机制，导致极端情况下的主库内存溢出，程序异常退出或宕机；主库节点生成备份文件导致服务器磁盘IO和CPU（压缩）资源消耗；发送数GB大小的备份文件导致服务器出口带宽暴增，阻塞请求。</a:t>
            </a:r>
            <a:endParaRPr lang="zh-CN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Redis Sentinel（哨兵）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内容占位符 5" descr="哨兵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1325" y="1825625"/>
            <a:ext cx="90170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2720" cy="5812155"/>
          </a:xfrm>
        </p:spPr>
        <p:txBody>
          <a:bodyPr/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应用场景：</a:t>
            </a:r>
            <a:br>
              <a:rPr lang="zh-CN" altLang="en-US" sz="2800"/>
            </a:br>
            <a:br>
              <a:rPr lang="zh-CN" altLang="en-US" sz="2800"/>
            </a:br>
            <a:r>
              <a:rPr lang="zh-CN" altLang="en-US" sz="2800"/>
              <a:t>Redis Sentinel是社区版本推出的原生高可用解决方案，其部署架构主要包括两部分：Redis Sentinel集群和Redis数据集群。其中Redis Sentinel集群是由若干Sentinel节点组成的分布式集群，可以实现故障发现、故障自动转移、配置中心和客户端通知。Redis Sentinel的节点数量要满足2n+1（n&gt;=1）的奇数个。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4265" y="365125"/>
            <a:ext cx="5169535" cy="5812155"/>
          </a:xfrm>
        </p:spPr>
        <p:txBody>
          <a:bodyPr>
            <a:normAutofit lnSpcReduction="20000"/>
          </a:bodyPr>
          <a:p>
            <a:endParaRPr lang="zh-CN" altLang="en-US" sz="2400" b="1"/>
          </a:p>
          <a:p>
            <a:r>
              <a:rPr lang="zh-CN" altLang="en-US" sz="2000" b="1"/>
              <a:t>优点： </a:t>
            </a:r>
            <a:endParaRPr lang="zh-CN" altLang="en-US" sz="2000" b="1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 b="1"/>
              <a:t>   </a:t>
            </a:r>
            <a:r>
              <a:rPr lang="zh-CN" altLang="en-US" sz="2000"/>
              <a:t>Redis Sentinel集群部署简单； 能够解决Redis主从模式下的高可用切换问题；可极大满足Redis大容量或高性能的业务需求； 可以实现一套Sentinel监控一组Redis数据节点或多组数据节点。</a:t>
            </a:r>
            <a:endParaRPr lang="zh-CN" altLang="en-US" sz="2000"/>
          </a:p>
          <a:p>
            <a:r>
              <a:rPr lang="zh-CN" altLang="en-US" sz="2000" b="1"/>
              <a:t>缺点</a:t>
            </a:r>
            <a:r>
              <a:rPr lang="zh-CN" altLang="en-US" sz="1900" b="1"/>
              <a:t>： </a:t>
            </a:r>
            <a:endParaRPr lang="zh-CN" altLang="en-US" sz="2000" b="1"/>
          </a:p>
          <a:p>
            <a:pPr marL="0" algn="l">
              <a:lnSpc>
                <a:spcPct val="110000"/>
              </a:lnSpc>
              <a:buNone/>
            </a:pPr>
            <a:r>
              <a:rPr lang="zh-CN" altLang="en-US" sz="2000" b="1"/>
              <a:t>  </a:t>
            </a:r>
            <a:r>
              <a:rPr lang="zh-CN" altLang="en-US" sz="2000"/>
              <a:t>部署相对Redis主从模式要复杂一些， 资源浪费，Redis数据节点中slave节点作为备份节点不提供服务； Redis Sentinel主要是针对Redis数据节点中的主节点的高可用切换，对Redis的数据节点做失败判定分为主观下线和客观下线两种，对于Redis的从节点有对节点做主观下线操作，并不执行故障转移。 不能解决读写分离问题，实现起来相对复杂。</a:t>
            </a:r>
            <a:endParaRPr lang="zh-CN" altLang="en-US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Redis Cluster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内容占位符 3" descr="cluste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1365" y="1981835"/>
            <a:ext cx="8128000" cy="4038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2348</Words>
  <Application>WPS 演示</Application>
  <PresentationFormat>宽屏</PresentationFormat>
  <Paragraphs>78</Paragraphs>
  <Slides>14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黑体</vt:lpstr>
      <vt:lpstr>华文行楷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Redis高可用技术解决方案总结</vt:lpstr>
      <vt:lpstr>Redis单副本</vt:lpstr>
      <vt:lpstr>应用场景：   Redis单副本Redis单副本，采用单个Redis节点部署架构，没有备用节点实时同步数据，不提供数据持久化和备份策略，适用于数据可靠性要求不高的纯缓存业务场景。</vt:lpstr>
      <vt:lpstr>Redis多副本（主从）</vt:lpstr>
      <vt:lpstr>应用场景：   Redis多副本，采用主从（replication）部署结构，相较于单副本而言最大的特点就是主从实例间数据实时同步，并且提供数据持久化和备份策略。主从实例部署在不同的物理服务器上，根据公司的基础环境配置，可以实现同时对外提供服务和读写分离策略。</vt:lpstr>
      <vt:lpstr>Redis Sentinel（哨兵）</vt:lpstr>
      <vt:lpstr>应用场景：  Redis Sentinel是社区版本推出的原生高可用解决方案，其部署架构主要包括两部分：Redis Sentinel集群和Redis数据集群。其中Redis Sentinel集群是由若干Sentinel节点组成的分布式集群，可以实现故障发现、故障自动转移、配置中心和客户端通知。Redis Sentinel的节点数量要满足2n+1（n&gt;=1）的奇数个。</vt:lpstr>
      <vt:lpstr>Redis ClusterRedis Cluster</vt:lpstr>
      <vt:lpstr>应用场景：  Redis Cluster是社区版推出的Redis分布式集群解决方案，主要解决Redis分布式方面的需求，比如，当遇到单机内存，并发和流量等瓶颈的时候，Redis Cluster能起到很好的负载均衡的目的。Redis Cluster集群节点最小配置6个节点以上（3主3从），其中主节点提供读写操作，从节点作为备用节点，不提供请求，只作为故障转移使用。Redis Cluster采用虚拟槽分区，所有的键根据哈希函数映射到0～16383个整数槽内，每个节点负责维护一部分槽以及槽所印映射的键值数据。</vt:lpstr>
      <vt:lpstr>Redis自研</vt:lpstr>
      <vt:lpstr>应用场景：  Redis自研的高可用解决方案，主要体现在配置中心、故障探测和failover的处理机制上，通常需要根据企业业务的实际线上环境来定制化。</vt:lpstr>
      <vt:lpstr>可行性方案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刘雨生</cp:lastModifiedBy>
  <cp:revision>12</cp:revision>
  <dcterms:created xsi:type="dcterms:W3CDTF">2018-11-14T04:08:00Z</dcterms:created>
  <dcterms:modified xsi:type="dcterms:W3CDTF">2019-01-18T06:17:11Z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13</vt:lpwstr>
  </property>
</Properties>
</file>